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4" r:id="rId4"/>
    <p:sldId id="266" r:id="rId5"/>
    <p:sldId id="265" r:id="rId6"/>
    <p:sldId id="269" r:id="rId7"/>
    <p:sldId id="274" r:id="rId8"/>
    <p:sldId id="262" r:id="rId9"/>
    <p:sldId id="270" r:id="rId10"/>
    <p:sldId id="272" r:id="rId11"/>
    <p:sldId id="271" r:id="rId12"/>
    <p:sldId id="278" r:id="rId13"/>
    <p:sldId id="281" r:id="rId14"/>
    <p:sldId id="273" r:id="rId15"/>
    <p:sldId id="277" r:id="rId16"/>
    <p:sldId id="258" r:id="rId17"/>
    <p:sldId id="279" r:id="rId18"/>
    <p:sldId id="268" r:id="rId19"/>
    <p:sldId id="282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56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439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2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286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400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294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496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06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15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52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09DC-9889-4B10-92B1-3E84713D4F9D}" type="datetimeFigureOut">
              <a:rPr lang="sv-SE" smtClean="0"/>
              <a:t>2022-03-28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DF15-4E03-4638-9650-1727C261A0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465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6" y="5314950"/>
            <a:ext cx="1432288" cy="1486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362"/>
          <a:stretch/>
        </p:blipFill>
        <p:spPr>
          <a:xfrm>
            <a:off x="-29412" y="0"/>
            <a:ext cx="12221412" cy="531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475" y="0"/>
            <a:ext cx="10053637" cy="1700212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Rörelsemönster hos fyra fiskarter i Örefjärdens marina naturreservat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90907"/>
            <a:ext cx="3764962" cy="1885951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>
                <a:solidFill>
                  <a:schemeClr val="bg1"/>
                </a:solidFill>
              </a:rPr>
              <a:t>Johan Leander</a:t>
            </a:r>
          </a:p>
          <a:p>
            <a:pPr algn="l"/>
            <a:r>
              <a:rPr lang="sv-SE" sz="2800" dirty="0" smtClean="0">
                <a:solidFill>
                  <a:schemeClr val="bg1"/>
                </a:solidFill>
              </a:rPr>
              <a:t>Institutionen för vilt fisk och miljö, SLU Umeå 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5" y="5332674"/>
            <a:ext cx="1771650" cy="150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660" y="5376858"/>
            <a:ext cx="3119589" cy="1362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010" y="5811148"/>
            <a:ext cx="397247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8" y="0"/>
            <a:ext cx="8089662" cy="6668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61063" cy="1006475"/>
          </a:xfrm>
        </p:spPr>
        <p:txBody>
          <a:bodyPr/>
          <a:lstStyle/>
          <a:p>
            <a:r>
              <a:rPr lang="sv-SE" dirty="0" smtClean="0"/>
              <a:t>Hemområde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2547257"/>
            <a:ext cx="3459480" cy="41213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Medelpositionen för samtliga gäddor varje timme. </a:t>
            </a:r>
          </a:p>
          <a:p>
            <a:pPr marL="0" indent="0">
              <a:buNone/>
            </a:pPr>
            <a:r>
              <a:rPr lang="sv-SE" dirty="0" smtClean="0"/>
              <a:t>90 % av alla positioner återfinns i de färgade områdena, kärnområdet visas med mörkare färger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9" y="959471"/>
            <a:ext cx="3701853" cy="1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61063" cy="1006475"/>
          </a:xfrm>
        </p:spPr>
        <p:txBody>
          <a:bodyPr/>
          <a:lstStyle/>
          <a:p>
            <a:r>
              <a:rPr lang="sv-SE" dirty="0" smtClean="0"/>
              <a:t>Hemområde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2547257"/>
            <a:ext cx="3459480" cy="41213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Medelpositionen för samtliga öringar varje timme. </a:t>
            </a:r>
          </a:p>
          <a:p>
            <a:pPr marL="0" indent="0">
              <a:buNone/>
            </a:pPr>
            <a:r>
              <a:rPr lang="sv-SE" dirty="0" smtClean="0"/>
              <a:t>90 % av alla positioner återfinns i de färgade områdena, kärnområdet visas med mörkare färger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83" y="-2187"/>
            <a:ext cx="8247017" cy="6860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711925"/>
            <a:ext cx="3917698" cy="14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0085" y="893221"/>
            <a:ext cx="3917698" cy="149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" y="18427"/>
            <a:ext cx="4478384" cy="1325563"/>
          </a:xfrm>
        </p:spPr>
        <p:txBody>
          <a:bodyPr/>
          <a:lstStyle/>
          <a:p>
            <a:r>
              <a:rPr lang="sv-SE" dirty="0" smtClean="0"/>
              <a:t>Exempel: öring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4" y="2384877"/>
            <a:ext cx="4008120" cy="501278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55 cm</a:t>
            </a:r>
          </a:p>
          <a:p>
            <a:pPr marL="0" indent="0">
              <a:buNone/>
            </a:pPr>
            <a:r>
              <a:rPr lang="sv-SE" dirty="0" smtClean="0"/>
              <a:t>Märkt och släppt </a:t>
            </a:r>
          </a:p>
          <a:p>
            <a:pPr marL="0" indent="0">
              <a:buNone/>
            </a:pPr>
            <a:r>
              <a:rPr lang="sv-SE" dirty="0" smtClean="0"/>
              <a:t>2021-06-30 vid </a:t>
            </a:r>
            <a:r>
              <a:rPr lang="sv-SE" dirty="0" err="1" smtClean="0"/>
              <a:t>Kylören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Detekterad </a:t>
            </a:r>
            <a:r>
              <a:rPr lang="sv-SE" dirty="0" smtClean="0"/>
              <a:t>vid</a:t>
            </a:r>
            <a:br>
              <a:rPr lang="sv-SE" dirty="0" smtClean="0"/>
            </a:br>
            <a:r>
              <a:rPr lang="sv-SE" dirty="0" smtClean="0"/>
              <a:t>Stadsviken</a:t>
            </a:r>
            <a:br>
              <a:rPr lang="sv-SE" dirty="0" smtClean="0"/>
            </a:br>
            <a:r>
              <a:rPr lang="sv-SE" dirty="0" err="1" smtClean="0"/>
              <a:t>Norrbyn</a:t>
            </a:r>
            <a:r>
              <a:rPr lang="sv-SE" dirty="0" smtClean="0"/>
              <a:t>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Öreälvens </a:t>
            </a:r>
            <a:r>
              <a:rPr lang="sv-SE" dirty="0" smtClean="0"/>
              <a:t>mynning</a:t>
            </a:r>
            <a:br>
              <a:rPr lang="sv-SE" dirty="0" smtClean="0"/>
            </a:br>
            <a:r>
              <a:rPr lang="sv-SE" dirty="0" err="1" smtClean="0"/>
              <a:t>Husskär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Sikhällan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Järnäsklubb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26" y="97731"/>
            <a:ext cx="7593874" cy="67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4" name="Picture 21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5"/>
          <a:stretch/>
        </p:blipFill>
        <p:spPr>
          <a:xfrm>
            <a:off x="4487720" y="18427"/>
            <a:ext cx="76819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1" y="18427"/>
            <a:ext cx="4895171" cy="1325563"/>
          </a:xfrm>
        </p:spPr>
        <p:txBody>
          <a:bodyPr/>
          <a:lstStyle/>
          <a:p>
            <a:r>
              <a:rPr lang="sv-SE" dirty="0" smtClean="0"/>
              <a:t>Exempel: </a:t>
            </a:r>
            <a:r>
              <a:rPr lang="sv-SE" dirty="0" err="1" smtClean="0"/>
              <a:t>öringsmolt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00" y="2515741"/>
            <a:ext cx="4008120" cy="501278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17 cm</a:t>
            </a:r>
          </a:p>
          <a:p>
            <a:pPr marL="0" indent="0">
              <a:buNone/>
            </a:pPr>
            <a:r>
              <a:rPr lang="sv-SE" dirty="0" smtClean="0"/>
              <a:t>Märkt och släppt </a:t>
            </a:r>
          </a:p>
          <a:p>
            <a:pPr marL="0" indent="0">
              <a:buNone/>
            </a:pPr>
            <a:r>
              <a:rPr lang="sv-SE" dirty="0" smtClean="0"/>
              <a:t>2021-06-16 i älven</a:t>
            </a:r>
          </a:p>
          <a:p>
            <a:pPr marL="0" indent="0">
              <a:buNone/>
            </a:pPr>
            <a:r>
              <a:rPr lang="sv-SE" dirty="0"/>
              <a:t>Detekterad </a:t>
            </a:r>
            <a:r>
              <a:rPr lang="sv-SE" dirty="0" smtClean="0"/>
              <a:t>vid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Öreälvens </a:t>
            </a:r>
            <a:r>
              <a:rPr lang="sv-SE" dirty="0" smtClean="0"/>
              <a:t>mynning</a:t>
            </a:r>
            <a:br>
              <a:rPr lang="sv-SE" dirty="0" smtClean="0"/>
            </a:br>
            <a:r>
              <a:rPr lang="sv-SE" dirty="0" err="1" smtClean="0"/>
              <a:t>Kråken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Järnäsklubb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0" y="1190178"/>
            <a:ext cx="350089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979" y="50336"/>
            <a:ext cx="8089662" cy="6618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978" y="855966"/>
            <a:ext cx="2766071" cy="1841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61063" cy="1006475"/>
          </a:xfrm>
        </p:spPr>
        <p:txBody>
          <a:bodyPr/>
          <a:lstStyle/>
          <a:p>
            <a:r>
              <a:rPr lang="sv-SE" dirty="0" smtClean="0"/>
              <a:t>Hemområde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2547257"/>
            <a:ext cx="3459480" cy="41213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Medelpositionen för samtliga lakar varje timme. </a:t>
            </a:r>
          </a:p>
          <a:p>
            <a:pPr marL="0" indent="0">
              <a:buNone/>
            </a:pPr>
            <a:r>
              <a:rPr lang="sv-SE" dirty="0" smtClean="0"/>
              <a:t>90 % av alla positioner återfinns i de färgade områdena, kärnområdet visas med mörkare färger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2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2" y="18427"/>
            <a:ext cx="4478384" cy="1325563"/>
          </a:xfrm>
        </p:spPr>
        <p:txBody>
          <a:bodyPr/>
          <a:lstStyle/>
          <a:p>
            <a:r>
              <a:rPr lang="sv-SE" dirty="0" smtClean="0"/>
              <a:t>Exempel: lake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74" y="3056390"/>
            <a:ext cx="4008120" cy="501278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60 cm</a:t>
            </a:r>
          </a:p>
          <a:p>
            <a:pPr marL="0" indent="0">
              <a:buNone/>
            </a:pPr>
            <a:r>
              <a:rPr lang="sv-SE" dirty="0" smtClean="0"/>
              <a:t>Märkt och släppt </a:t>
            </a:r>
          </a:p>
          <a:p>
            <a:pPr marL="0" indent="0">
              <a:buNone/>
            </a:pPr>
            <a:r>
              <a:rPr lang="sv-SE" dirty="0" smtClean="0"/>
              <a:t>2020-11-11 vid </a:t>
            </a:r>
            <a:r>
              <a:rPr lang="sv-SE" dirty="0" err="1" smtClean="0"/>
              <a:t>Kylören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Detekterad vid </a:t>
            </a:r>
            <a:br>
              <a:rPr lang="sv-SE" dirty="0" smtClean="0"/>
            </a:br>
            <a:r>
              <a:rPr lang="sv-SE" dirty="0" smtClean="0"/>
              <a:t>Öreälvens mynning </a:t>
            </a:r>
            <a:r>
              <a:rPr lang="sv-SE" dirty="0" err="1" smtClean="0"/>
              <a:t>Kråken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Snöan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Norrbyskär 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653" y="18427"/>
            <a:ext cx="7796348" cy="6839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5303" y="1214589"/>
            <a:ext cx="2766071" cy="18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97" y="0"/>
            <a:ext cx="6851469" cy="109986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Temperaturprofil och djup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4" y="493443"/>
            <a:ext cx="11441725" cy="63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 smtClean="0"/>
              <a:t>Abborre och gädda rör sig över begränsade områden och är bundna till kusten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Lake och framförallt öring rör sig över större områden och uppehåller sig mer i öppet vatten, undviker grunt vatten under sommaren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Eventuella förvaltningsåtgärder bör anpassas efter art</a:t>
            </a:r>
            <a:br>
              <a:rPr lang="sv-SE" dirty="0" smtClean="0"/>
            </a:br>
            <a:r>
              <a:rPr lang="sv-SE" dirty="0" smtClean="0"/>
              <a:t>Relativt små områden (&lt; 500 ha) med fångstbegränsningar har goda chanser påverka populationer av gädda och abborre. Öring och lake kräver större områden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7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Kommande planer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200275"/>
            <a:ext cx="5030261" cy="434421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Sikens rörelse vintertid i relation till vattenstånd.</a:t>
            </a:r>
          </a:p>
          <a:p>
            <a:pPr marL="0" indent="0">
              <a:buNone/>
            </a:pPr>
            <a:r>
              <a:rPr lang="sv-SE" dirty="0" smtClean="0"/>
              <a:t>En ”sanning” inom fiske är att ”Siken går bara att fiska på högvatten”. Stämmer detta?</a:t>
            </a:r>
          </a:p>
          <a:p>
            <a:pPr marL="0" indent="0">
              <a:buNone/>
            </a:pPr>
            <a:r>
              <a:rPr lang="sv-SE" dirty="0" smtClean="0"/>
              <a:t>Följer siken byten som dras in med stigande vatten eller söker den byten på bottnar som friläggs av det stigande vattnet?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344"/>
            <a:ext cx="5152181" cy="168797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7188" y="2185987"/>
            <a:ext cx="5600700" cy="43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Märkning av fler lakar och </a:t>
            </a:r>
            <a:r>
              <a:rPr lang="sv-SE" dirty="0" err="1" smtClean="0"/>
              <a:t>öringsmolt</a:t>
            </a:r>
            <a:r>
              <a:rPr lang="sv-SE" dirty="0" smtClean="0"/>
              <a:t>, även inkludera nya arter (sik, harr, </a:t>
            </a:r>
            <a:r>
              <a:rPr lang="sv-SE" dirty="0" err="1" smtClean="0"/>
              <a:t>brax</a:t>
            </a:r>
            <a:r>
              <a:rPr lang="sv-SE" dirty="0" smtClean="0"/>
              <a:t>, id)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Korrelera fiskens rörelser till habitatkartor och vattenförhållanden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7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76" y="5314950"/>
            <a:ext cx="1432288" cy="1486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362"/>
          <a:stretch/>
        </p:blipFill>
        <p:spPr>
          <a:xfrm>
            <a:off x="-29412" y="0"/>
            <a:ext cx="12221412" cy="5314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1513"/>
            <a:ext cx="4240199" cy="1071563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Tack för mig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245" y="5332674"/>
            <a:ext cx="1771650" cy="150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660" y="5376858"/>
            <a:ext cx="3119589" cy="1362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010" y="5811148"/>
            <a:ext cx="397247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Frågeställningar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Vilka habitat föredrar olika fiskarter inom Örefjärdens marina naturreservat?</a:t>
            </a:r>
          </a:p>
          <a:p>
            <a:r>
              <a:rPr lang="sv-SE" dirty="0" smtClean="0"/>
              <a:t>Hur stora hemområden nyttjar de olika arterna?</a:t>
            </a:r>
          </a:p>
          <a:p>
            <a:r>
              <a:rPr lang="sv-SE" dirty="0" smtClean="0"/>
              <a:t>Hur påverkas fiskens rörelser av vattentemperatur, vattenstånd och väderförhållanden? </a:t>
            </a:r>
          </a:p>
        </p:txBody>
      </p:sp>
    </p:spTree>
    <p:extLst>
      <p:ext uri="{BB962C8B-B14F-4D97-AF65-F5344CB8AC3E}">
        <p14:creationId xmlns:p14="http://schemas.microsoft.com/office/powerpoint/2010/main" val="412464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83" y="222165"/>
            <a:ext cx="10515600" cy="1325563"/>
          </a:xfrm>
        </p:spPr>
        <p:txBody>
          <a:bodyPr/>
          <a:lstStyle/>
          <a:p>
            <a:r>
              <a:rPr lang="sv-SE" dirty="0" smtClean="0"/>
              <a:t>Metod: akustisk telemetri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36" y="1579001"/>
            <a:ext cx="6083850" cy="1485169"/>
          </a:xfrm>
        </p:spPr>
        <p:txBody>
          <a:bodyPr/>
          <a:lstStyle/>
          <a:p>
            <a:r>
              <a:rPr lang="sv-SE" dirty="0" smtClean="0"/>
              <a:t>Sändare opereras in i fiskens bukhåla</a:t>
            </a:r>
          </a:p>
          <a:p>
            <a:r>
              <a:rPr lang="sv-SE" dirty="0" smtClean="0"/>
              <a:t>Mottagare placeras ut i vattnet och detekterar fiskens signaler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3374396"/>
            <a:ext cx="5399706" cy="2737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92" y="4045302"/>
            <a:ext cx="1493725" cy="2623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404" y="4310188"/>
            <a:ext cx="3401596" cy="20938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49264" y="256856"/>
            <a:ext cx="5285195" cy="3500757"/>
            <a:chOff x="411398" y="1766897"/>
            <a:chExt cx="8567733" cy="504056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937114" y="6383553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126117" y="6343471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678947" y="6207466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421953" y="6421645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497150" y="6204188"/>
              <a:ext cx="8481981" cy="377493"/>
            </a:xfrm>
            <a:custGeom>
              <a:avLst/>
              <a:gdLst>
                <a:gd name="connsiteX0" fmla="*/ 0 w 8481981"/>
                <a:gd name="connsiteY0" fmla="*/ 1303 h 377493"/>
                <a:gd name="connsiteX1" fmla="*/ 763479 w 8481981"/>
                <a:gd name="connsiteY1" fmla="*/ 116713 h 377493"/>
                <a:gd name="connsiteX2" fmla="*/ 1349405 w 8481981"/>
                <a:gd name="connsiteY2" fmla="*/ 143346 h 377493"/>
                <a:gd name="connsiteX3" fmla="*/ 2041864 w 8481981"/>
                <a:gd name="connsiteY3" fmla="*/ 63447 h 377493"/>
                <a:gd name="connsiteX4" fmla="*/ 3453413 w 8481981"/>
                <a:gd name="connsiteY4" fmla="*/ 54569 h 377493"/>
                <a:gd name="connsiteX5" fmla="*/ 4607510 w 8481981"/>
                <a:gd name="connsiteY5" fmla="*/ 374165 h 377493"/>
                <a:gd name="connsiteX6" fmla="*/ 5539666 w 8481981"/>
                <a:gd name="connsiteY6" fmla="*/ 214367 h 377493"/>
                <a:gd name="connsiteX7" fmla="*/ 5752730 w 8481981"/>
                <a:gd name="connsiteY7" fmla="*/ 98958 h 377493"/>
                <a:gd name="connsiteX8" fmla="*/ 6667130 w 8481981"/>
                <a:gd name="connsiteY8" fmla="*/ 10181 h 377493"/>
                <a:gd name="connsiteX9" fmla="*/ 7634796 w 8481981"/>
                <a:gd name="connsiteY9" fmla="*/ 347532 h 377493"/>
                <a:gd name="connsiteX10" fmla="*/ 8353887 w 8481981"/>
                <a:gd name="connsiteY10" fmla="*/ 285389 h 377493"/>
                <a:gd name="connsiteX11" fmla="*/ 8478174 w 8481981"/>
                <a:gd name="connsiteY11" fmla="*/ 249878 h 37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81981" h="377493">
                  <a:moveTo>
                    <a:pt x="0" y="1303"/>
                  </a:moveTo>
                  <a:cubicBezTo>
                    <a:pt x="269289" y="47171"/>
                    <a:pt x="538578" y="93039"/>
                    <a:pt x="763479" y="116713"/>
                  </a:cubicBezTo>
                  <a:cubicBezTo>
                    <a:pt x="988380" y="140387"/>
                    <a:pt x="1136341" y="152224"/>
                    <a:pt x="1349405" y="143346"/>
                  </a:cubicBezTo>
                  <a:cubicBezTo>
                    <a:pt x="1562469" y="134468"/>
                    <a:pt x="1691196" y="78243"/>
                    <a:pt x="2041864" y="63447"/>
                  </a:cubicBezTo>
                  <a:cubicBezTo>
                    <a:pt x="2392532" y="48651"/>
                    <a:pt x="3025805" y="2783"/>
                    <a:pt x="3453413" y="54569"/>
                  </a:cubicBezTo>
                  <a:cubicBezTo>
                    <a:pt x="3881021" y="106355"/>
                    <a:pt x="4259801" y="347532"/>
                    <a:pt x="4607510" y="374165"/>
                  </a:cubicBezTo>
                  <a:cubicBezTo>
                    <a:pt x="4955219" y="400798"/>
                    <a:pt x="5348796" y="260235"/>
                    <a:pt x="5539666" y="214367"/>
                  </a:cubicBezTo>
                  <a:cubicBezTo>
                    <a:pt x="5730536" y="168499"/>
                    <a:pt x="5564819" y="132989"/>
                    <a:pt x="5752730" y="98958"/>
                  </a:cubicBezTo>
                  <a:cubicBezTo>
                    <a:pt x="5940641" y="64927"/>
                    <a:pt x="6353452" y="-31248"/>
                    <a:pt x="6667130" y="10181"/>
                  </a:cubicBezTo>
                  <a:cubicBezTo>
                    <a:pt x="6980808" y="51610"/>
                    <a:pt x="7353670" y="301664"/>
                    <a:pt x="7634796" y="347532"/>
                  </a:cubicBezTo>
                  <a:cubicBezTo>
                    <a:pt x="7915922" y="393400"/>
                    <a:pt x="8213324" y="301665"/>
                    <a:pt x="8353887" y="285389"/>
                  </a:cubicBezTo>
                  <a:cubicBezTo>
                    <a:pt x="8494450" y="269113"/>
                    <a:pt x="8486312" y="259495"/>
                    <a:pt x="8478174" y="249878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3" name="Straight Connector 12"/>
            <p:cNvCxnSpPr>
              <a:stCxn id="15" idx="4"/>
            </p:cNvCxnSpPr>
            <p:nvPr/>
          </p:nvCxnSpPr>
          <p:spPr>
            <a:xfrm flipH="1">
              <a:off x="2265276" y="3883234"/>
              <a:ext cx="24220" cy="2087493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n 13"/>
            <p:cNvSpPr/>
            <p:nvPr/>
          </p:nvSpPr>
          <p:spPr>
            <a:xfrm>
              <a:off x="2209297" y="4674583"/>
              <a:ext cx="252028" cy="720080"/>
            </a:xfrm>
            <a:prstGeom prst="can">
              <a:avLst>
                <a:gd name="adj" fmla="val 2323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5" name="Oval 14"/>
            <p:cNvSpPr/>
            <p:nvPr/>
          </p:nvSpPr>
          <p:spPr>
            <a:xfrm>
              <a:off x="2145480" y="3595202"/>
              <a:ext cx="288032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63806" y="5894315"/>
              <a:ext cx="4341180" cy="89256"/>
            </a:xfrm>
            <a:custGeom>
              <a:avLst/>
              <a:gdLst>
                <a:gd name="connsiteX0" fmla="*/ 0 w 4341180"/>
                <a:gd name="connsiteY0" fmla="*/ 62602 h 89256"/>
                <a:gd name="connsiteX1" fmla="*/ 301841 w 4341180"/>
                <a:gd name="connsiteY1" fmla="*/ 53724 h 89256"/>
                <a:gd name="connsiteX2" fmla="*/ 674703 w 4341180"/>
                <a:gd name="connsiteY2" fmla="*/ 9335 h 89256"/>
                <a:gd name="connsiteX3" fmla="*/ 1411549 w 4341180"/>
                <a:gd name="connsiteY3" fmla="*/ 89235 h 89256"/>
                <a:gd name="connsiteX4" fmla="*/ 2006353 w 4341180"/>
                <a:gd name="connsiteY4" fmla="*/ 458 h 89256"/>
                <a:gd name="connsiteX5" fmla="*/ 2920753 w 4341180"/>
                <a:gd name="connsiteY5" fmla="*/ 53724 h 89256"/>
                <a:gd name="connsiteX6" fmla="*/ 3595456 w 4341180"/>
                <a:gd name="connsiteY6" fmla="*/ 35968 h 89256"/>
                <a:gd name="connsiteX7" fmla="*/ 4341180 w 4341180"/>
                <a:gd name="connsiteY7" fmla="*/ 53724 h 8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1180" h="89256">
                  <a:moveTo>
                    <a:pt x="0" y="62602"/>
                  </a:moveTo>
                  <a:cubicBezTo>
                    <a:pt x="94695" y="62602"/>
                    <a:pt x="189391" y="62602"/>
                    <a:pt x="301841" y="53724"/>
                  </a:cubicBezTo>
                  <a:cubicBezTo>
                    <a:pt x="414292" y="44846"/>
                    <a:pt x="489752" y="3416"/>
                    <a:pt x="674703" y="9335"/>
                  </a:cubicBezTo>
                  <a:cubicBezTo>
                    <a:pt x="859654" y="15253"/>
                    <a:pt x="1189607" y="90714"/>
                    <a:pt x="1411549" y="89235"/>
                  </a:cubicBezTo>
                  <a:cubicBezTo>
                    <a:pt x="1633491" y="87756"/>
                    <a:pt x="1754819" y="6376"/>
                    <a:pt x="2006353" y="458"/>
                  </a:cubicBezTo>
                  <a:cubicBezTo>
                    <a:pt x="2257887" y="-5461"/>
                    <a:pt x="2655903" y="47806"/>
                    <a:pt x="2920753" y="53724"/>
                  </a:cubicBezTo>
                  <a:cubicBezTo>
                    <a:pt x="3185603" y="59642"/>
                    <a:pt x="3358718" y="35968"/>
                    <a:pt x="3595456" y="35968"/>
                  </a:cubicBezTo>
                  <a:cubicBezTo>
                    <a:pt x="3832194" y="35968"/>
                    <a:pt x="4086687" y="44846"/>
                    <a:pt x="4341180" y="53724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333728" y="5936583"/>
              <a:ext cx="504056" cy="438206"/>
              <a:chOff x="1655676" y="5079026"/>
              <a:chExt cx="504056" cy="438206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857622" y="5079026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6" name="Trapezoid 65"/>
              <p:cNvSpPr/>
              <p:nvPr/>
            </p:nvSpPr>
            <p:spPr>
              <a:xfrm>
                <a:off x="1655676" y="5157192"/>
                <a:ext cx="504056" cy="36004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013248" y="5949280"/>
              <a:ext cx="504056" cy="438206"/>
              <a:chOff x="1655676" y="5079026"/>
              <a:chExt cx="504056" cy="438206"/>
            </a:xfrm>
          </p:grpSpPr>
          <p:sp>
            <p:nvSpPr>
              <p:cNvPr id="63" name="Oval 62"/>
              <p:cNvSpPr/>
              <p:nvPr/>
            </p:nvSpPr>
            <p:spPr>
              <a:xfrm>
                <a:off x="1857622" y="5079026"/>
                <a:ext cx="108012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4" name="Trapezoid 63"/>
              <p:cNvSpPr/>
              <p:nvPr/>
            </p:nvSpPr>
            <p:spPr>
              <a:xfrm>
                <a:off x="1655676" y="5157192"/>
                <a:ext cx="504056" cy="360040"/>
              </a:xfrm>
              <a:prstGeom prst="trapezoid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29256" y="1772816"/>
              <a:ext cx="2791035" cy="293951"/>
              <a:chOff x="1504739" y="1910913"/>
              <a:chExt cx="2791035" cy="293951"/>
            </a:xfrm>
          </p:grpSpPr>
          <p:sp>
            <p:nvSpPr>
              <p:cNvPr id="55" name="Arc 54"/>
              <p:cNvSpPr/>
              <p:nvPr/>
            </p:nvSpPr>
            <p:spPr>
              <a:xfrm rot="10800000">
                <a:off x="1504739" y="1916832"/>
                <a:ext cx="432048" cy="288032"/>
              </a:xfrm>
              <a:prstGeom prst="arc">
                <a:avLst>
                  <a:gd name="adj1" fmla="val 11789259"/>
                  <a:gd name="adj2" fmla="val 20548471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56" name="Group 55"/>
              <p:cNvGrpSpPr/>
              <p:nvPr/>
            </p:nvGrpSpPr>
            <p:grpSpPr>
              <a:xfrm>
                <a:off x="1903263" y="1910913"/>
                <a:ext cx="2392511" cy="293951"/>
                <a:chOff x="1903263" y="1910913"/>
                <a:chExt cx="2392511" cy="293951"/>
              </a:xfrm>
            </p:grpSpPr>
            <p:sp>
              <p:nvSpPr>
                <p:cNvPr id="57" name="Arc 56"/>
                <p:cNvSpPr/>
                <p:nvPr/>
              </p:nvSpPr>
              <p:spPr>
                <a:xfrm rot="10800000">
                  <a:off x="3069202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 rot="10800000">
                  <a:off x="1903263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9" name="Arc 58"/>
                <p:cNvSpPr/>
                <p:nvPr/>
              </p:nvSpPr>
              <p:spPr>
                <a:xfrm rot="10800000">
                  <a:off x="2301280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0" name="Arc 59"/>
                <p:cNvSpPr/>
                <p:nvPr/>
              </p:nvSpPr>
              <p:spPr>
                <a:xfrm rot="10800000">
                  <a:off x="2691887" y="1916087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1" name="Arc 60"/>
                <p:cNvSpPr/>
                <p:nvPr/>
              </p:nvSpPr>
              <p:spPr>
                <a:xfrm rot="10800000">
                  <a:off x="3863726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rot="10800000">
                  <a:off x="3462777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475475" y="1779221"/>
              <a:ext cx="2791035" cy="293951"/>
              <a:chOff x="1504739" y="1910913"/>
              <a:chExt cx="2791035" cy="293951"/>
            </a:xfrm>
          </p:grpSpPr>
          <p:sp>
            <p:nvSpPr>
              <p:cNvPr id="47" name="Arc 46"/>
              <p:cNvSpPr/>
              <p:nvPr/>
            </p:nvSpPr>
            <p:spPr>
              <a:xfrm rot="10800000">
                <a:off x="1504739" y="1916832"/>
                <a:ext cx="432048" cy="288032"/>
              </a:xfrm>
              <a:prstGeom prst="arc">
                <a:avLst>
                  <a:gd name="adj1" fmla="val 11789259"/>
                  <a:gd name="adj2" fmla="val 20548471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903263" y="1910913"/>
                <a:ext cx="2392511" cy="293951"/>
                <a:chOff x="1903263" y="1910913"/>
                <a:chExt cx="2392511" cy="293951"/>
              </a:xfrm>
            </p:grpSpPr>
            <p:sp>
              <p:nvSpPr>
                <p:cNvPr id="49" name="Arc 48"/>
                <p:cNvSpPr/>
                <p:nvPr/>
              </p:nvSpPr>
              <p:spPr>
                <a:xfrm rot="10800000">
                  <a:off x="3069202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0" name="Arc 49"/>
                <p:cNvSpPr/>
                <p:nvPr/>
              </p:nvSpPr>
              <p:spPr>
                <a:xfrm rot="10800000">
                  <a:off x="1903263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1" name="Arc 50"/>
                <p:cNvSpPr/>
                <p:nvPr/>
              </p:nvSpPr>
              <p:spPr>
                <a:xfrm rot="10800000">
                  <a:off x="2301280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2" name="Arc 51"/>
                <p:cNvSpPr/>
                <p:nvPr/>
              </p:nvSpPr>
              <p:spPr>
                <a:xfrm rot="10800000">
                  <a:off x="2691887" y="1916087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3" name="Arc 52"/>
                <p:cNvSpPr/>
                <p:nvPr/>
              </p:nvSpPr>
              <p:spPr>
                <a:xfrm rot="10800000">
                  <a:off x="3863726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rot="10800000">
                  <a:off x="3462777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964321" y="1766897"/>
              <a:ext cx="2791035" cy="293951"/>
              <a:chOff x="1504739" y="1910913"/>
              <a:chExt cx="2791035" cy="293951"/>
            </a:xfrm>
          </p:grpSpPr>
          <p:sp>
            <p:nvSpPr>
              <p:cNvPr id="39" name="Arc 38"/>
              <p:cNvSpPr/>
              <p:nvPr/>
            </p:nvSpPr>
            <p:spPr>
              <a:xfrm rot="10800000">
                <a:off x="1504739" y="1916832"/>
                <a:ext cx="432048" cy="288032"/>
              </a:xfrm>
              <a:prstGeom prst="arc">
                <a:avLst>
                  <a:gd name="adj1" fmla="val 11789259"/>
                  <a:gd name="adj2" fmla="val 20548471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1903263" y="1910913"/>
                <a:ext cx="2392511" cy="293951"/>
                <a:chOff x="1903263" y="1910913"/>
                <a:chExt cx="2392511" cy="293951"/>
              </a:xfrm>
            </p:grpSpPr>
            <p:sp>
              <p:nvSpPr>
                <p:cNvPr id="41" name="Arc 40"/>
                <p:cNvSpPr/>
                <p:nvPr/>
              </p:nvSpPr>
              <p:spPr>
                <a:xfrm rot="10800000">
                  <a:off x="3069202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 rot="10800000">
                  <a:off x="1903263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Arc 42"/>
                <p:cNvSpPr/>
                <p:nvPr/>
              </p:nvSpPr>
              <p:spPr>
                <a:xfrm rot="10800000">
                  <a:off x="2301280" y="1916832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Arc 43"/>
                <p:cNvSpPr/>
                <p:nvPr/>
              </p:nvSpPr>
              <p:spPr>
                <a:xfrm rot="10800000">
                  <a:off x="2691887" y="1916087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Arc 44"/>
                <p:cNvSpPr/>
                <p:nvPr/>
              </p:nvSpPr>
              <p:spPr>
                <a:xfrm rot="10800000">
                  <a:off x="3863726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0800000">
                  <a:off x="3462777" y="1910913"/>
                  <a:ext cx="432048" cy="288032"/>
                </a:xfrm>
                <a:prstGeom prst="arc">
                  <a:avLst>
                    <a:gd name="adj1" fmla="val 11789259"/>
                    <a:gd name="adj2" fmla="val 20548471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  <p:sp>
          <p:nvSpPr>
            <p:cNvPr id="24" name="Can 23"/>
            <p:cNvSpPr/>
            <p:nvPr/>
          </p:nvSpPr>
          <p:spPr>
            <a:xfrm>
              <a:off x="2269200" y="4149080"/>
              <a:ext cx="45992" cy="237471"/>
            </a:xfrm>
            <a:prstGeom prst="can">
              <a:avLst>
                <a:gd name="adj" fmla="val 23239"/>
              </a:avLst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411398" y="625568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767472" y="6288979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064369" y="6343471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488039" y="636455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597789" y="6264448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164705" y="624471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627779" y="6264448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457845" y="6483659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009743" y="6569248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074850" y="636455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524166" y="648700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528784" y="6455301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7052859" y="6264448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539332" y="6493894"/>
              <a:ext cx="280101" cy="23821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37" y="3004643"/>
            <a:ext cx="5536988" cy="36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8168" y="365125"/>
            <a:ext cx="2925746" cy="1111983"/>
          </a:xfrm>
        </p:spPr>
        <p:txBody>
          <a:bodyPr>
            <a:normAutofit/>
          </a:bodyPr>
          <a:lstStyle/>
          <a:p>
            <a:r>
              <a:rPr lang="sv-SE" dirty="0" smtClean="0"/>
              <a:t>Studielokal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55" y="1387758"/>
            <a:ext cx="3264877" cy="38799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dirty="0" smtClean="0"/>
              <a:t>31 mottagare spridda över ca 16 000 ha</a:t>
            </a:r>
          </a:p>
          <a:p>
            <a:pPr marL="0" indent="0">
              <a:buNone/>
            </a:pPr>
            <a:endParaRPr lang="sv-SE" sz="2400" dirty="0" smtClean="0"/>
          </a:p>
          <a:p>
            <a:pPr marL="0" indent="0">
              <a:buNone/>
            </a:pPr>
            <a:r>
              <a:rPr lang="sv-SE" sz="2400" dirty="0" smtClean="0"/>
              <a:t>Varje mottagare detekterar fisk inom ca 1 km diameter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 smtClean="0"/>
              <a:t>Hittills har vi data från oktober 2020 till </a:t>
            </a:r>
            <a:br>
              <a:rPr lang="sv-SE" sz="2400" dirty="0" smtClean="0"/>
            </a:br>
            <a:r>
              <a:rPr lang="sv-SE" sz="2400" dirty="0" smtClean="0"/>
              <a:t>augusti 2021</a:t>
            </a:r>
            <a:endParaRPr lang="sv-SE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240"/>
          <a:stretch/>
        </p:blipFill>
        <p:spPr>
          <a:xfrm>
            <a:off x="158795" y="164123"/>
            <a:ext cx="8504560" cy="65414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611107" y="5917640"/>
            <a:ext cx="1910353" cy="436928"/>
            <a:chOff x="8745920" y="5513194"/>
            <a:chExt cx="1910353" cy="4369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5920" y="5549018"/>
              <a:ext cx="290120" cy="283213"/>
            </a:xfrm>
            <a:prstGeom prst="rect">
              <a:avLst/>
            </a:prstGeom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8979872" y="5513194"/>
              <a:ext cx="1676401" cy="4369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 smtClean="0"/>
                <a:t>= mottagare</a:t>
              </a:r>
              <a:endParaRPr lang="en-GB" sz="20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2929041" y="1478735"/>
            <a:ext cx="230945" cy="240658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625673" y="5448717"/>
            <a:ext cx="230945" cy="240658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828734" y="5385583"/>
            <a:ext cx="1676401" cy="436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= </a:t>
            </a:r>
            <a:r>
              <a:rPr lang="en-GB" sz="2000" dirty="0" err="1" smtClean="0"/>
              <a:t>släpplokal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12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1793" y="3450965"/>
            <a:ext cx="2766071" cy="184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793" y="5209083"/>
            <a:ext cx="3891849" cy="148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27" y="0"/>
            <a:ext cx="2223004" cy="1549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62"/>
            <a:ext cx="4057437" cy="15754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642" y="33660"/>
            <a:ext cx="765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Fångade med spö och mjärdar i Öreälvens mynning och vikarna norrut</a:t>
            </a:r>
            <a:br>
              <a:rPr lang="sv-SE" sz="2400" dirty="0" smtClean="0"/>
            </a:br>
            <a:r>
              <a:rPr lang="sv-SE" sz="2400" dirty="0" smtClean="0"/>
              <a:t>37 märkta</a:t>
            </a:r>
          </a:p>
          <a:p>
            <a:r>
              <a:rPr lang="sv-SE" sz="2400" dirty="0" smtClean="0"/>
              <a:t>Medellängd: 34,2 ± 3,7 cm</a:t>
            </a:r>
            <a:endParaRPr lang="sv-SE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74643" y="1895902"/>
            <a:ext cx="765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Fångade </a:t>
            </a:r>
            <a:r>
              <a:rPr lang="sv-SE" sz="2400" dirty="0"/>
              <a:t>med spö och </a:t>
            </a:r>
            <a:r>
              <a:rPr lang="sv-SE" sz="2400" dirty="0" smtClean="0"/>
              <a:t>mjärdar i Öreälvens mynning och vikarna norrut</a:t>
            </a:r>
            <a:br>
              <a:rPr lang="sv-SE" sz="2400" dirty="0" smtClean="0"/>
            </a:br>
            <a:r>
              <a:rPr lang="sv-SE" sz="2400" dirty="0"/>
              <a:t>39 märkta</a:t>
            </a:r>
            <a:endParaRPr lang="sv-SE" sz="2400" dirty="0" smtClean="0"/>
          </a:p>
          <a:p>
            <a:r>
              <a:rPr lang="sv-SE" sz="2400" dirty="0"/>
              <a:t>Medellängd: </a:t>
            </a:r>
            <a:r>
              <a:rPr lang="sv-SE" sz="2400" dirty="0" smtClean="0"/>
              <a:t>69,2 </a:t>
            </a:r>
            <a:r>
              <a:rPr lang="sv-SE" sz="2400" dirty="0"/>
              <a:t>± </a:t>
            </a:r>
            <a:r>
              <a:rPr lang="sv-SE" sz="2400" dirty="0" smtClean="0"/>
              <a:t>13 cm</a:t>
            </a:r>
            <a:endParaRPr lang="sv-SE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74642" y="3863103"/>
            <a:ext cx="745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Fångade med lakakrok och mjärdar i nedre Öreälven</a:t>
            </a:r>
          </a:p>
          <a:p>
            <a:r>
              <a:rPr lang="sv-SE" sz="2400" dirty="0" smtClean="0"/>
              <a:t>12 märkta</a:t>
            </a:r>
          </a:p>
          <a:p>
            <a:r>
              <a:rPr lang="sv-SE" sz="2400" dirty="0"/>
              <a:t>Medellängd: </a:t>
            </a:r>
            <a:r>
              <a:rPr lang="sv-SE" sz="2400" dirty="0" smtClean="0"/>
              <a:t>54,8 </a:t>
            </a:r>
            <a:r>
              <a:rPr lang="sv-SE" sz="2400" dirty="0"/>
              <a:t>± </a:t>
            </a:r>
            <a:r>
              <a:rPr lang="sv-SE" sz="2400" dirty="0" smtClean="0"/>
              <a:t>8,4 cm</a:t>
            </a:r>
            <a:endParaRPr lang="sv-SE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74642" y="5516928"/>
            <a:ext cx="6887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Fångade på trolling utomskärs </a:t>
            </a:r>
            <a:r>
              <a:rPr lang="sv-SE" sz="2400" dirty="0" err="1" smtClean="0"/>
              <a:t>Snöan</a:t>
            </a:r>
            <a:r>
              <a:rPr lang="sv-SE" sz="2400" dirty="0" smtClean="0"/>
              <a:t> och Norrbyskär</a:t>
            </a:r>
            <a:br>
              <a:rPr lang="sv-SE" sz="2400" dirty="0" smtClean="0"/>
            </a:br>
            <a:r>
              <a:rPr lang="sv-SE" sz="2400" dirty="0" smtClean="0"/>
              <a:t>41 märkta</a:t>
            </a:r>
          </a:p>
          <a:p>
            <a:r>
              <a:rPr lang="sv-SE" sz="2400" dirty="0"/>
              <a:t>Medellängd: </a:t>
            </a:r>
            <a:r>
              <a:rPr lang="sv-SE" sz="2400" dirty="0" smtClean="0"/>
              <a:t>45,1 </a:t>
            </a:r>
            <a:r>
              <a:rPr lang="sv-SE" sz="2400" dirty="0"/>
              <a:t>± </a:t>
            </a:r>
            <a:r>
              <a:rPr lang="sv-SE" sz="2400" dirty="0" smtClean="0"/>
              <a:t>9,1 cm</a:t>
            </a:r>
            <a:endParaRPr lang="sv-SE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83704" y="6406843"/>
            <a:ext cx="688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Foto Jörgen Wiklund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156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96" y="66226"/>
            <a:ext cx="5642549" cy="21909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76" y="2186782"/>
            <a:ext cx="4644649" cy="4559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51" y="2173692"/>
            <a:ext cx="4689460" cy="45574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33392" y="4788354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95 % kvar i området</a:t>
            </a:r>
            <a:endParaRPr lang="sv-SE" sz="1600" dirty="0"/>
          </a:p>
        </p:txBody>
      </p:sp>
      <p:sp>
        <p:nvSpPr>
          <p:cNvPr id="14" name="TextBox 13"/>
          <p:cNvSpPr txBox="1"/>
          <p:nvPr/>
        </p:nvSpPr>
        <p:spPr>
          <a:xfrm rot="16520147">
            <a:off x="8700584" y="2628710"/>
            <a:ext cx="122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2,5 % älven</a:t>
            </a:r>
            <a:endParaRPr lang="sv-SE" sz="1600" dirty="0"/>
          </a:p>
        </p:txBody>
      </p:sp>
      <p:sp>
        <p:nvSpPr>
          <p:cNvPr id="15" name="TextBox 14"/>
          <p:cNvSpPr txBox="1"/>
          <p:nvPr/>
        </p:nvSpPr>
        <p:spPr>
          <a:xfrm rot="17123328">
            <a:off x="8967489" y="2681716"/>
            <a:ext cx="1235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2,5 % norrut</a:t>
            </a:r>
            <a:endParaRPr lang="sv-SE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7671" y="4814246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70 % kvar i området</a:t>
            </a:r>
            <a:endParaRPr lang="sv-SE" sz="1600" dirty="0"/>
          </a:p>
        </p:txBody>
      </p:sp>
      <p:sp>
        <p:nvSpPr>
          <p:cNvPr id="20" name="TextBox 19"/>
          <p:cNvSpPr txBox="1"/>
          <p:nvPr/>
        </p:nvSpPr>
        <p:spPr>
          <a:xfrm rot="17723391">
            <a:off x="2586343" y="2506228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12 % älven</a:t>
            </a:r>
            <a:endParaRPr lang="sv-SE" sz="1600" dirty="0"/>
          </a:p>
        </p:txBody>
      </p:sp>
      <p:sp>
        <p:nvSpPr>
          <p:cNvPr id="21" name="TextBox 20"/>
          <p:cNvSpPr txBox="1"/>
          <p:nvPr/>
        </p:nvSpPr>
        <p:spPr>
          <a:xfrm rot="19921558">
            <a:off x="3519244" y="3470438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12 % söderut</a:t>
            </a:r>
            <a:endParaRPr lang="sv-SE" sz="16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668" y="-48293"/>
            <a:ext cx="2833621" cy="197494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572087">
            <a:off x="3839083" y="4614202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6</a:t>
            </a:r>
            <a:r>
              <a:rPr lang="sv-SE" sz="1600" dirty="0" smtClean="0"/>
              <a:t> % norrut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41635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031" y="2173692"/>
            <a:ext cx="4593804" cy="4565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69269" y="-17557"/>
            <a:ext cx="5755115" cy="21912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989094" y="1450189"/>
            <a:ext cx="4784895" cy="4558015"/>
            <a:chOff x="7407105" y="1606943"/>
            <a:chExt cx="4784895" cy="4558015"/>
          </a:xfrm>
        </p:grpSpPr>
        <p:sp>
          <p:nvSpPr>
            <p:cNvPr id="11" name="TextBox 10"/>
            <p:cNvSpPr txBox="1"/>
            <p:nvPr/>
          </p:nvSpPr>
          <p:spPr>
            <a:xfrm>
              <a:off x="7407105" y="4113205"/>
              <a:ext cx="206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38 % kvar i området</a:t>
              </a:r>
              <a:endParaRPr lang="sv-SE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42104" y="5826404"/>
              <a:ext cx="206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16 % norrut</a:t>
              </a:r>
              <a:endParaRPr lang="sv-SE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7073535">
              <a:off x="8853698" y="2472665"/>
              <a:ext cx="206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8 % österut</a:t>
              </a:r>
              <a:endParaRPr lang="sv-SE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8678080">
              <a:off x="9813434" y="2992205"/>
              <a:ext cx="206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8 % älven</a:t>
              </a:r>
              <a:endParaRPr lang="sv-SE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22002" y="4873786"/>
              <a:ext cx="206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30 % söderut</a:t>
              </a:r>
              <a:endParaRPr lang="sv-SE" sz="16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9234" y="-102466"/>
            <a:ext cx="3994114" cy="26594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17" y="2209509"/>
            <a:ext cx="4859504" cy="44939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94283" y="5121223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75 % kvar i området</a:t>
            </a:r>
            <a:endParaRPr lang="sv-SE" sz="1600" dirty="0"/>
          </a:p>
        </p:txBody>
      </p:sp>
      <p:sp>
        <p:nvSpPr>
          <p:cNvPr id="20" name="TextBox 19"/>
          <p:cNvSpPr txBox="1"/>
          <p:nvPr/>
        </p:nvSpPr>
        <p:spPr>
          <a:xfrm rot="17723391">
            <a:off x="2754033" y="2579131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12,5 % älven</a:t>
            </a:r>
            <a:endParaRPr lang="sv-SE" sz="1600" dirty="0"/>
          </a:p>
        </p:txBody>
      </p:sp>
      <p:sp>
        <p:nvSpPr>
          <p:cNvPr id="21" name="TextBox 20"/>
          <p:cNvSpPr txBox="1"/>
          <p:nvPr/>
        </p:nvSpPr>
        <p:spPr>
          <a:xfrm rot="19921558">
            <a:off x="3715457" y="3491456"/>
            <a:ext cx="206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12,5 % norrut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9283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5" y="117058"/>
            <a:ext cx="6851469" cy="1099866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Vilka arter detekteras var?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9734"/>
          <a:stretch/>
        </p:blipFill>
        <p:spPr>
          <a:xfrm>
            <a:off x="780584" y="546410"/>
            <a:ext cx="9726051" cy="6311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635" y="3125942"/>
            <a:ext cx="11049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61063" cy="1006475"/>
          </a:xfrm>
        </p:spPr>
        <p:txBody>
          <a:bodyPr/>
          <a:lstStyle/>
          <a:p>
            <a:r>
              <a:rPr lang="sv-SE" dirty="0" smtClean="0"/>
              <a:t>Hemområde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6" y="2547257"/>
            <a:ext cx="3459480" cy="4121332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Medelpositionen för samtliga abborrar varje timme. </a:t>
            </a:r>
          </a:p>
          <a:p>
            <a:pPr marL="0" indent="0">
              <a:buNone/>
            </a:pPr>
            <a:r>
              <a:rPr lang="sv-SE" dirty="0" smtClean="0"/>
              <a:t>90 % av alla positioner återfinns i de färgade områdena, kärnområdet visas med mörkare färger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64" y="827315"/>
            <a:ext cx="2223004" cy="1549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50" y="0"/>
            <a:ext cx="8136790" cy="66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27429</TotalTime>
  <Words>554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Rörelsemönster hos fyra fiskarter i Örefjärdens marina naturreservat</vt:lpstr>
      <vt:lpstr>Frågeställningar</vt:lpstr>
      <vt:lpstr>Metod: akustisk telemetri</vt:lpstr>
      <vt:lpstr>Studielokal</vt:lpstr>
      <vt:lpstr>PowerPoint Presentation</vt:lpstr>
      <vt:lpstr>PowerPoint Presentation</vt:lpstr>
      <vt:lpstr>PowerPoint Presentation</vt:lpstr>
      <vt:lpstr>PowerPoint Presentation</vt:lpstr>
      <vt:lpstr>Hemområde</vt:lpstr>
      <vt:lpstr>Hemområde</vt:lpstr>
      <vt:lpstr>Hemområde</vt:lpstr>
      <vt:lpstr>Exempel: öring</vt:lpstr>
      <vt:lpstr>Exempel: öringsmolt</vt:lpstr>
      <vt:lpstr>Hemområde</vt:lpstr>
      <vt:lpstr>Exempel: lake</vt:lpstr>
      <vt:lpstr>PowerPoint Presentation</vt:lpstr>
      <vt:lpstr>Sammanfattning</vt:lpstr>
      <vt:lpstr>Kommande planer</vt:lpstr>
      <vt:lpstr>Tack för mig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Leander</dc:creator>
  <cp:lastModifiedBy>Johan Leander</cp:lastModifiedBy>
  <cp:revision>77</cp:revision>
  <dcterms:created xsi:type="dcterms:W3CDTF">2021-12-02T09:50:57Z</dcterms:created>
  <dcterms:modified xsi:type="dcterms:W3CDTF">2022-04-05T14:05:06Z</dcterms:modified>
</cp:coreProperties>
</file>